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 autoCompressPictures="0">
  <p:sldMasterIdLst>
    <p:sldMasterId id="2147484038" r:id="rId1"/>
  </p:sldMasterIdLst>
  <p:notesMasterIdLst>
    <p:notesMasterId r:id="rId4"/>
  </p:notesMasterIdLst>
  <p:handoutMasterIdLst>
    <p:handoutMasterId r:id="rId5"/>
  </p:handoutMasterIdLst>
  <p:sldIdLst>
    <p:sldId id="256" r:id="rId2"/>
    <p:sldId id="299" r:id="rId3"/>
  </p:sldIdLst>
  <p:sldSz cx="12192000" cy="6858000"/>
  <p:notesSz cx="7010400" cy="92964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orbel" panose="020B0503020204020204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86375" autoAdjust="0"/>
  </p:normalViewPr>
  <p:slideViewPr>
    <p:cSldViewPr snapToGrid="0" snapToObjects="1">
      <p:cViewPr varScale="1">
        <p:scale>
          <a:sx n="75" d="100"/>
          <a:sy n="75" d="100"/>
        </p:scale>
        <p:origin x="840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608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5AACFD-0455-AC42-9764-C114F6036FD6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6A399C-B9A2-1644-BD46-DC366F70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946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2A3652-05D2-AF48-9755-6B6D7EB8FA37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1BDB75-941B-1344-B306-946A943C5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065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BDB75-941B-1344-B306-946A943C5D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36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BDB75-941B-1344-B306-946A943C5D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2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2016 Membership Guide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/>
              <a:t>ruralwireless.org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3A0309-0170-3534-BF7E-3079E2645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86" y="455406"/>
            <a:ext cx="7000135" cy="13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2016 Membership Guide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ruralwireless.org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A7E6-B246-BC43-BE6C-EE3E8DA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7652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2016 Membership Guide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ruralwireless.org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A7E6-B246-BC43-BE6C-EE3E8DA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0591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2016 Membership Guide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ruralwireless.org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A7E6-B246-BC43-BE6C-EE3E8DA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37943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2016 Membership Guide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ruralwireless.org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A7E6-B246-BC43-BE6C-EE3E8DA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1135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2016 Membership Guide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ruralwireless.org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A7E6-B246-BC43-BE6C-EE3E8DA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3232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2016 Membership Guide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ruralwireless.org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A7E6-B246-BC43-BE6C-EE3E8DA6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555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2016 Membership Guide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ruralwireless.org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EC1D-A284-B345-8666-4EEA648FB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2016 Membership Guide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ruralwireless.org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EC1D-A284-B345-8666-4EEA648FB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7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2016 Member Guide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ruralwireless.org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73FEC1D-A284-B345-8666-4EEA648FB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4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2016 Membership Guide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ruralwireless.org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EC1D-A284-B345-8666-4EEA648FB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2016 Membership Guide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ruralwireless.org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EC1D-A284-B345-8666-4EEA648FB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9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2016 Membership Guide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ruralwireless.org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EC1D-A284-B345-8666-4EEA648FB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3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2016 Membership Guide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ruralwireless.org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EC1D-A284-B345-8666-4EEA648FB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6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2016 Membership Guide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ruralwireless.org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EC1D-A284-B345-8666-4EEA648FB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2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2016 Membership Guide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ruralwireless.org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6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2016 Membership Guide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ruralwireless.org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EC1D-A284-B345-8666-4EEA648FB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2016 Membership Guide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r>
              <a:rPr lang="en-US"/>
              <a:t>ruralwireless.org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EEA7E6-B246-BC43-BE6C-EE3E8DA662E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78507A-600F-A966-29B5-891C60AF5BA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635" y="40198"/>
            <a:ext cx="1519492" cy="114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7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7164" y="2980873"/>
            <a:ext cx="7730836" cy="2264461"/>
          </a:xfrm>
        </p:spPr>
        <p:txBody>
          <a:bodyPr anchor="ctr">
            <a:noAutofit/>
          </a:bodyPr>
          <a:lstStyle/>
          <a:p>
            <a:pPr algn="ctr"/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Industry Hot Topic Open Forum</a:t>
            </a:r>
            <a:br>
              <a:rPr lang="en-US" sz="4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5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4489" y="5405821"/>
            <a:ext cx="5762563" cy="1364531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29, 2022</a:t>
            </a:r>
          </a:p>
        </p:txBody>
      </p:sp>
    </p:spTree>
    <p:extLst>
      <p:ext uri="{BB962C8B-B14F-4D97-AF65-F5344CB8AC3E}">
        <p14:creationId xmlns:p14="http://schemas.microsoft.com/office/powerpoint/2010/main" val="71689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29632" y="-153825"/>
            <a:ext cx="7455885" cy="106980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Topics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7673" y="1175790"/>
            <a:ext cx="8022865" cy="5946118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b="1" dirty="0"/>
              <a:t>FCC Commissioner Confirmation</a:t>
            </a:r>
            <a:endParaRPr lang="en-US" sz="2000" dirty="0"/>
          </a:p>
          <a:p>
            <a:pPr lvl="1"/>
            <a:r>
              <a:rPr lang="en-US" dirty="0"/>
              <a:t>Gigi Sohn</a:t>
            </a:r>
            <a:endParaRPr lang="en-US" sz="1800" dirty="0"/>
          </a:p>
          <a:p>
            <a:pPr lvl="0"/>
            <a:r>
              <a:rPr lang="en-US" b="1" dirty="0"/>
              <a:t>NTIA BIL Broadband Programs</a:t>
            </a:r>
            <a:endParaRPr lang="en-US" sz="2000" dirty="0"/>
          </a:p>
          <a:p>
            <a:pPr lvl="1"/>
            <a:r>
              <a:rPr lang="en-US" u="sng" dirty="0"/>
              <a:t>BEAD Program NOFO</a:t>
            </a:r>
            <a:r>
              <a:rPr lang="en-US" dirty="0"/>
              <a:t>: Letters of Intent due </a:t>
            </a:r>
            <a:r>
              <a:rPr lang="en-US" b="1" dirty="0"/>
              <a:t>July 18</a:t>
            </a:r>
            <a:r>
              <a:rPr lang="en-US" dirty="0"/>
              <a:t>, initial planning funds applications due </a:t>
            </a:r>
            <a:r>
              <a:rPr lang="en-US" b="1" dirty="0"/>
              <a:t>August 15.</a:t>
            </a:r>
            <a:endParaRPr lang="en-US" sz="1800" dirty="0"/>
          </a:p>
          <a:p>
            <a:pPr lvl="1"/>
            <a:r>
              <a:rPr lang="en-US" u="sng" dirty="0"/>
              <a:t>Middle Mile Program NOFO</a:t>
            </a:r>
            <a:r>
              <a:rPr lang="en-US" dirty="0"/>
              <a:t>: Filing window opens </a:t>
            </a:r>
            <a:r>
              <a:rPr lang="en-US" b="1" dirty="0"/>
              <a:t>June 21</a:t>
            </a:r>
            <a:r>
              <a:rPr lang="en-US" dirty="0"/>
              <a:t> and closes on </a:t>
            </a:r>
            <a:r>
              <a:rPr lang="en-US" b="1" dirty="0"/>
              <a:t>September 30.</a:t>
            </a:r>
            <a:endParaRPr lang="en-US" sz="1800" dirty="0"/>
          </a:p>
          <a:p>
            <a:pPr lvl="1"/>
            <a:r>
              <a:rPr lang="en-US" u="sng" dirty="0"/>
              <a:t>Digital Equity Programs NOFO</a:t>
            </a:r>
            <a:r>
              <a:rPr lang="en-US" dirty="0"/>
              <a:t>: States must submit planning applications by </a:t>
            </a:r>
            <a:r>
              <a:rPr lang="en-US" b="1" dirty="0"/>
              <a:t>July 12.</a:t>
            </a:r>
          </a:p>
          <a:p>
            <a:pPr lvl="0"/>
            <a:r>
              <a:rPr lang="en-US" b="1" dirty="0"/>
              <a:t>5G Rural Fund</a:t>
            </a:r>
            <a:endParaRPr lang="en-US" sz="2000" dirty="0"/>
          </a:p>
          <a:p>
            <a:pPr lvl="1"/>
            <a:r>
              <a:rPr lang="en-US" dirty="0"/>
              <a:t>Potential cost-based model to replace 5G Fund reverse auction mechanism.</a:t>
            </a:r>
          </a:p>
          <a:p>
            <a:r>
              <a:rPr lang="en-US" b="1" dirty="0"/>
              <a:t>3G Network Shut down by Verizon, T-Mobile and AT&amp;T</a:t>
            </a:r>
          </a:p>
          <a:p>
            <a:pPr lvl="1"/>
            <a:r>
              <a:rPr lang="en-US" b="1" dirty="0"/>
              <a:t>IPv4 v. IPv6</a:t>
            </a:r>
          </a:p>
          <a:p>
            <a:pPr lvl="0"/>
            <a:r>
              <a:rPr lang="en-US" b="1" dirty="0"/>
              <a:t>Cybersecurity</a:t>
            </a:r>
            <a:endParaRPr lang="en-US" sz="2000" dirty="0"/>
          </a:p>
          <a:p>
            <a:pPr lvl="1"/>
            <a:r>
              <a:rPr lang="en-US" dirty="0"/>
              <a:t>Cyber Incident Reporting for Critical Infrastructure Act of 2022 Secure Internet Routing NOI </a:t>
            </a:r>
          </a:p>
          <a:p>
            <a:pPr lvl="1"/>
            <a:r>
              <a:rPr lang="en-US" dirty="0"/>
              <a:t>Cybersecurity compliance for those receiving federal funding/subsidies</a:t>
            </a:r>
          </a:p>
          <a:p>
            <a:r>
              <a:rPr lang="en-US" b="1" dirty="0"/>
              <a:t>Network Equipment Supply Chain Proceeding aka “Rip and Replace”</a:t>
            </a:r>
            <a:endParaRPr lang="en-US" dirty="0"/>
          </a:p>
          <a:p>
            <a:r>
              <a:rPr lang="en-US" b="1" dirty="0"/>
              <a:t>Universal Service Contribution Reform</a:t>
            </a:r>
          </a:p>
          <a:p>
            <a:pPr lvl="1"/>
            <a:r>
              <a:rPr lang="en-US" dirty="0"/>
              <a:t>FCC Notice of Inquiry</a:t>
            </a:r>
          </a:p>
          <a:p>
            <a:pPr lvl="1"/>
            <a:r>
              <a:rPr lang="en-US" dirty="0"/>
              <a:t>Reforming Broadband Connectivity Act</a:t>
            </a:r>
          </a:p>
          <a:p>
            <a:r>
              <a:rPr lang="en-US" b="1" dirty="0"/>
              <a:t>Enhanced Competition Incentive Program (ECIP) </a:t>
            </a:r>
          </a:p>
          <a:p>
            <a:r>
              <a:rPr lang="en-US" b="1" dirty="0"/>
              <a:t>3.45 -3.55 GHz Auction</a:t>
            </a:r>
          </a:p>
          <a:p>
            <a:r>
              <a:rPr lang="en-US" b="1" dirty="0"/>
              <a:t>Open RAN NOI </a:t>
            </a:r>
            <a:endParaRPr lang="en-US" dirty="0"/>
          </a:p>
          <a:p>
            <a:r>
              <a:rPr lang="en-US" b="1" dirty="0"/>
              <a:t>Broadband Data Collection</a:t>
            </a:r>
          </a:p>
          <a:p>
            <a:pPr lvl="1"/>
            <a:r>
              <a:rPr lang="en-US" b="1" dirty="0"/>
              <a:t>Window opens June 30</a:t>
            </a:r>
            <a:r>
              <a:rPr lang="en-US" b="1" baseline="30000" dirty="0"/>
              <a:t>th</a:t>
            </a:r>
            <a:r>
              <a:rPr lang="en-US" b="1" dirty="0"/>
              <a:t>, closes September 1</a:t>
            </a:r>
            <a:r>
              <a:rPr lang="en-US" b="1" baseline="30000" dirty="0"/>
              <a:t>st</a:t>
            </a:r>
            <a:endParaRPr lang="en-US" b="1" dirty="0"/>
          </a:p>
          <a:p>
            <a:pPr lvl="1"/>
            <a:r>
              <a:rPr lang="en-US" b="1" dirty="0"/>
              <a:t>Professional Engineer/Officer certification</a:t>
            </a:r>
          </a:p>
          <a:p>
            <a:pPr lvl="1"/>
            <a:endParaRPr lang="en-US" dirty="0"/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FEC1D-A284-B345-8666-4EEA648FB28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233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"/>
  <p:tag name="AS_VERSION" val="17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181</Words>
  <Application>Microsoft Office PowerPoint</Application>
  <PresentationFormat>Widescreen</PresentationFormat>
  <Paragraphs>33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Corbel</vt:lpstr>
      <vt:lpstr>Arial</vt:lpstr>
      <vt:lpstr>Parallax</vt:lpstr>
      <vt:lpstr>Industry Hot Topic Open Forum  </vt:lpstr>
      <vt:lpstr>Hot Topics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1601-01-01T00:00:00Z</cp:lastPrinted>
  <dcterms:created xsi:type="dcterms:W3CDTF">1601-01-01T00:00:00Z</dcterms:created>
  <dcterms:modified xsi:type="dcterms:W3CDTF">2022-06-29T13:42:51Z</dcterms:modified>
</cp:coreProperties>
</file>